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6" r:id="rId9"/>
    <p:sldId id="263" r:id="rId10"/>
    <p:sldId id="264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9" autoAdjust="0"/>
    <p:restoredTop sz="75117" autoAdjust="0"/>
  </p:normalViewPr>
  <p:slideViewPr>
    <p:cSldViewPr snapToGrid="0">
      <p:cViewPr varScale="1">
        <p:scale>
          <a:sx n="54" d="100"/>
          <a:sy n="54" d="100"/>
        </p:scale>
        <p:origin x="129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A0B95-360F-49A5-9CAE-880CC7284234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DA956-3818-4951-986A-C2D64CD20F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303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Greetings</a:t>
            </a:r>
            <a:r>
              <a:rPr lang="en-US" baseline="0" dirty="0"/>
              <a:t> and Mother’s Day Tributes.</a:t>
            </a:r>
          </a:p>
          <a:p>
            <a:endParaRPr lang="en-US" baseline="0" dirty="0"/>
          </a:p>
          <a:p>
            <a:r>
              <a:rPr lang="en-US" baseline="0" dirty="0"/>
              <a:t>What an </a:t>
            </a:r>
            <a:r>
              <a:rPr lang="en-US" baseline="0" dirty="0" err="1"/>
              <a:t>honour</a:t>
            </a:r>
            <a:r>
              <a:rPr lang="en-US" baseline="0" dirty="0"/>
              <a:t>!</a:t>
            </a:r>
          </a:p>
          <a:p>
            <a:endParaRPr lang="en-US" baseline="0" dirty="0"/>
          </a:p>
          <a:p>
            <a:r>
              <a:rPr lang="en-US" baseline="0" dirty="0"/>
              <a:t>Tribute to my mother – Raised 7 children successfully – THE MAGIFICENT SEVEN</a:t>
            </a:r>
          </a:p>
          <a:p>
            <a:endParaRPr lang="en-US" baseline="0" dirty="0"/>
          </a:p>
          <a:p>
            <a:r>
              <a:rPr lang="en-US" baseline="0" dirty="0"/>
              <a:t>Tribute to my wife.</a:t>
            </a:r>
          </a:p>
          <a:p>
            <a:endParaRPr lang="en-US" baseline="0" dirty="0"/>
          </a:p>
          <a:p>
            <a:r>
              <a:rPr lang="en-US" baseline="0" dirty="0"/>
              <a:t>Tribute to all mothers for their </a:t>
            </a:r>
            <a:r>
              <a:rPr lang="en-US" baseline="0" dirty="0" err="1"/>
              <a:t>labour</a:t>
            </a:r>
            <a:r>
              <a:rPr lang="en-US" baseline="0" dirty="0"/>
              <a:t> of love and dedication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A956-3818-4951-986A-C2D64CD20FD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0713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Bear</a:t>
            </a:r>
            <a:r>
              <a:rPr lang="en-US" baseline="0" dirty="0"/>
              <a:t> with me and allow me to reflect on April and May as a prelude to my message:</a:t>
            </a:r>
          </a:p>
          <a:p>
            <a:endParaRPr lang="en-US" baseline="0" dirty="0"/>
          </a:p>
          <a:p>
            <a:r>
              <a:rPr lang="en-US" baseline="0" dirty="0"/>
              <a:t>Catch the Flow and Frequency of what God has been speaking to us!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A956-3818-4951-986A-C2D64CD20FD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018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Our Eyes –</a:t>
            </a:r>
            <a:r>
              <a:rPr lang="en-US" baseline="0" dirty="0"/>
              <a:t> the lamp of the body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Impact our Hearts		</a:t>
            </a:r>
            <a:r>
              <a:rPr lang="en-US" b="1" dirty="0"/>
              <a:t>Matt 6:22-23</a:t>
            </a:r>
            <a:r>
              <a:rPr lang="en-US" b="1" baseline="0" dirty="0"/>
              <a:t>. Note: The context of these verses has to do with our hearts and serving God</a:t>
            </a:r>
            <a:endParaRPr lang="en-US" b="1" dirty="0"/>
          </a:p>
          <a:p>
            <a:pPr marL="228600" indent="-228600">
              <a:buAutoNum type="arabicParenR"/>
            </a:pPr>
            <a:r>
              <a:rPr lang="en-US" dirty="0"/>
              <a:t>Affects our Relationship</a:t>
            </a:r>
            <a:r>
              <a:rPr lang="en-US" baseline="0" dirty="0"/>
              <a:t> with God</a:t>
            </a:r>
          </a:p>
          <a:p>
            <a:pPr marL="228600" indent="-228600">
              <a:buAutoNum type="arabicParenR"/>
            </a:pPr>
            <a:r>
              <a:rPr lang="en-US" baseline="0" dirty="0"/>
              <a:t>Our Destiny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A956-3818-4951-986A-C2D64CD20FD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1646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</a:t>
            </a:r>
            <a:r>
              <a:rPr lang="en-US" baseline="0" dirty="0"/>
              <a:t> week, we had an amazing Sunday Service.</a:t>
            </a:r>
          </a:p>
          <a:p>
            <a:r>
              <a:rPr lang="en-US" baseline="0" dirty="0"/>
              <a:t>To me, it was like REALLY????</a:t>
            </a:r>
          </a:p>
          <a:p>
            <a:r>
              <a:rPr lang="en-US" baseline="0" dirty="0"/>
              <a:t>Let me explain……..</a:t>
            </a:r>
          </a:p>
          <a:p>
            <a:r>
              <a:rPr lang="en-US" baseline="0" dirty="0"/>
              <a:t>Going with the FLOW…….I am going to talk about Man, the Wonder of God’s Creation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A956-3818-4951-986A-C2D64CD20FD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7185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look at the night sky</a:t>
            </a:r>
            <a:r>
              <a:rPr lang="en-US" baseline="0" dirty="0"/>
              <a:t> and all the wonders of the heavenly bodies, we say “WOW!”</a:t>
            </a:r>
          </a:p>
          <a:p>
            <a:endParaRPr lang="en-US" baseline="0" dirty="0"/>
          </a:p>
          <a:p>
            <a:r>
              <a:rPr lang="en-US" baseline="0" dirty="0"/>
              <a:t>Essentially, when God looked at His creation – man, He said “SUPER WOW!!!”. That was how much we meant to Him.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A956-3818-4951-986A-C2D64CD20FDF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2877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impact </a:t>
            </a:r>
            <a:r>
              <a:rPr lang="en-US" dirty="0"/>
              <a:t>ONE MAN can</a:t>
            </a:r>
            <a:r>
              <a:rPr lang="en-US" baseline="0" dirty="0"/>
              <a:t> have.</a:t>
            </a:r>
          </a:p>
          <a:p>
            <a:endParaRPr lang="en-US" baseline="0" dirty="0"/>
          </a:p>
          <a:p>
            <a:r>
              <a:rPr lang="en-US" baseline="0" dirty="0"/>
              <a:t>Adam - in Satan’s hands</a:t>
            </a:r>
          </a:p>
          <a:p>
            <a:endParaRPr lang="en-US" dirty="0"/>
          </a:p>
          <a:p>
            <a:r>
              <a:rPr lang="en-US" dirty="0"/>
              <a:t>Jesus Christ – in God’s hands</a:t>
            </a:r>
          </a:p>
          <a:p>
            <a:endParaRPr lang="en-US" dirty="0"/>
          </a:p>
          <a:p>
            <a:r>
              <a:rPr lang="en-US" dirty="0"/>
              <a:t>All of</a:t>
            </a:r>
            <a:r>
              <a:rPr lang="en-US" baseline="0" dirty="0"/>
              <a:t> us????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A956-3818-4951-986A-C2D64CD20FD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1926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083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139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441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80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323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318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90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372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6324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2356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31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56DC9-6232-4F91-81A1-1C56A6CC4F07}" type="datetimeFigureOut">
              <a:rPr lang="en-AU" smtClean="0"/>
              <a:t>13/05/2018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EBFB2-30C1-459A-8BD0-0B077CFD97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09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Wonders of God’s Creation</a:t>
            </a:r>
            <a:endParaRPr lang="en-AU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sz="3200" b="1" i="1" dirty="0"/>
              <a:t>Donald Ong</a:t>
            </a:r>
          </a:p>
        </p:txBody>
      </p:sp>
    </p:spTree>
    <p:extLst>
      <p:ext uri="{BB962C8B-B14F-4D97-AF65-F5344CB8AC3E}">
        <p14:creationId xmlns:p14="http://schemas.microsoft.com/office/powerpoint/2010/main" val="3923775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April May Reflect </a:t>
            </a:r>
            <a:r>
              <a:rPr lang="en-US" sz="2800" i="1" dirty="0"/>
              <a:t>(ions)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22</a:t>
            </a:r>
            <a:r>
              <a:rPr lang="en-US" sz="2400" baseline="30000" dirty="0"/>
              <a:t>nd</a:t>
            </a:r>
            <a:r>
              <a:rPr lang="en-US" sz="2400" dirty="0"/>
              <a:t> April	Ps Ludwig	God’s Special People	1 Peter 2:1-10</a:t>
            </a:r>
          </a:p>
          <a:p>
            <a:pPr lvl="8"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dirty="0"/>
              <a:t>Faith and Obedience vs Unbelief and Disobedience</a:t>
            </a:r>
            <a:endParaRPr lang="en-US" sz="2000" dirty="0"/>
          </a:p>
          <a:p>
            <a:r>
              <a:rPr lang="en-US" sz="2400" dirty="0"/>
              <a:t>29</a:t>
            </a:r>
            <a:r>
              <a:rPr lang="en-US" sz="2400" baseline="30000" dirty="0"/>
              <a:t>th</a:t>
            </a:r>
            <a:r>
              <a:rPr lang="en-US" sz="2400" dirty="0"/>
              <a:t> April	Ps Mei Chin	Living Sacrifice, an Act of Worship from our Hearts</a:t>
            </a:r>
          </a:p>
          <a:p>
            <a:pPr marL="3657600" lvl="8" indent="0">
              <a:buNone/>
            </a:pPr>
            <a:r>
              <a:rPr lang="en-US" sz="2400" dirty="0"/>
              <a:t>Romans 12:1-2; Proverbs 17:3</a:t>
            </a:r>
          </a:p>
          <a:p>
            <a:pPr lvl="8">
              <a:buFont typeface="Wingdings" panose="05000000000000000000" pitchFamily="2" charset="2"/>
              <a:buChar char="v"/>
            </a:pPr>
            <a:r>
              <a:rPr lang="en-US" sz="2000" dirty="0"/>
              <a:t> Presenting our bodies as living sacrifice</a:t>
            </a:r>
          </a:p>
          <a:p>
            <a:pPr lvl="8">
              <a:buFont typeface="Wingdings" panose="05000000000000000000" pitchFamily="2" charset="2"/>
              <a:buChar char="v"/>
            </a:pPr>
            <a:r>
              <a:rPr lang="en-US" sz="2000" dirty="0"/>
              <a:t> Bodies start with hearts</a:t>
            </a:r>
          </a:p>
          <a:p>
            <a:pPr lvl="8">
              <a:buFont typeface="Wingdings" panose="05000000000000000000" pitchFamily="2" charset="2"/>
              <a:buChar char="v"/>
            </a:pPr>
            <a:r>
              <a:rPr lang="en-US" sz="2000" dirty="0"/>
              <a:t> The Lord tests the hearts</a:t>
            </a:r>
            <a:endParaRPr lang="en-AU" sz="2000" dirty="0"/>
          </a:p>
          <a:p>
            <a:r>
              <a:rPr lang="en-US" sz="2400" dirty="0"/>
              <a:t>6</a:t>
            </a:r>
            <a:r>
              <a:rPr lang="en-US" sz="2400" baseline="30000" dirty="0"/>
              <a:t>th</a:t>
            </a:r>
            <a:r>
              <a:rPr lang="en-US" sz="2400" dirty="0"/>
              <a:t> May	Bro Adrian	Align our Vision; Visual Conditions</a:t>
            </a:r>
          </a:p>
          <a:p>
            <a:pPr marL="3657600" lvl="8" indent="0">
              <a:buNone/>
            </a:pPr>
            <a:r>
              <a:rPr lang="en-US" sz="2400" dirty="0"/>
              <a:t>Mark 7:14-15; Matthew 15:10-20; 6:22-23</a:t>
            </a:r>
          </a:p>
          <a:p>
            <a:pPr lvl="8">
              <a:buFont typeface="Wingdings" panose="05000000000000000000" pitchFamily="2" charset="2"/>
              <a:buChar char="v"/>
            </a:pPr>
            <a:r>
              <a:rPr lang="en-US" dirty="0"/>
              <a:t> The lamp of the body is the </a:t>
            </a:r>
            <a:r>
              <a:rPr lang="en-US" b="1" u="sng" dirty="0"/>
              <a:t>EYE</a:t>
            </a:r>
          </a:p>
          <a:p>
            <a:pPr lvl="8">
              <a:buFont typeface="Wingdings" panose="05000000000000000000" pitchFamily="2" charset="2"/>
              <a:buChar char="v"/>
            </a:pPr>
            <a:r>
              <a:rPr lang="en-US" dirty="0"/>
              <a:t> If the EYE is bad (unhealthy), you whole body will be full of darkness</a:t>
            </a:r>
          </a:p>
        </p:txBody>
      </p:sp>
    </p:spTree>
    <p:extLst>
      <p:ext uri="{BB962C8B-B14F-4D97-AF65-F5344CB8AC3E}">
        <p14:creationId xmlns:p14="http://schemas.microsoft.com/office/powerpoint/2010/main" val="4422938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April May Reflect </a:t>
            </a:r>
            <a:r>
              <a:rPr lang="en-US" sz="2800" i="1" dirty="0"/>
              <a:t>(ions)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29079" cy="4351338"/>
          </a:xfrm>
        </p:spPr>
        <p:txBody>
          <a:bodyPr>
            <a:normAutofit/>
          </a:bodyPr>
          <a:lstStyle/>
          <a:p>
            <a:r>
              <a:rPr lang="en-US" dirty="0"/>
              <a:t>Flow/Frequency from April and May Messages: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The importance of control over our eyes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Lamp of the body (including heart) is the eye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If the eye is out of focus or blocked, the whole body is full of darkness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What we see or focus on, will impact the condition of our hearts	</a:t>
            </a:r>
            <a:r>
              <a:rPr lang="en-US" sz="2000" dirty="0"/>
              <a:t>Matt 6:22-23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Condition of our heart will result in Faith or Unbelief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Faith toward God will act out in humble obedience by God’s Grace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And presenting ourselves as an Act of Worship to God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The outcome is a destiny fulfilled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As God’s Special People to proclaim His Praises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119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Created in the image of God	Genesis 1:27,28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/>
              <a:t>Full of Great Potential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/>
              <a:t>Productive					“…Be fruitful and multiply;”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/>
              <a:t>Rule; Subdue and have dominion (</a:t>
            </a:r>
            <a:r>
              <a:rPr lang="en-US" sz="1800" dirty="0" err="1"/>
              <a:t>i.e</a:t>
            </a:r>
            <a:r>
              <a:rPr lang="en-US" sz="1800" dirty="0"/>
              <a:t> Reign)	“…Fill the earth and subdue it; have dominion…”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  <a:p>
            <a:r>
              <a:rPr lang="en-US" sz="2400" dirty="0"/>
              <a:t>God formed man from dust and breathed breath of life into him. Genesis 2:7</a:t>
            </a:r>
          </a:p>
          <a:p>
            <a:r>
              <a:rPr lang="en-US" sz="2400" dirty="0"/>
              <a:t>God blessed (spoke into) man      Genesis 1:28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02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The Science of Man – How human life is written	“God bless (spoke into) them”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2000" dirty="0"/>
              <a:t>DNA	-	</a:t>
            </a:r>
            <a:r>
              <a:rPr lang="en-US" sz="2000" b="1" u="sng" dirty="0"/>
              <a:t>D</a:t>
            </a:r>
            <a:r>
              <a:rPr lang="en-US" sz="2000" dirty="0"/>
              <a:t>e-oxy-</a:t>
            </a:r>
            <a:r>
              <a:rPr lang="en-US" sz="2000" dirty="0" err="1"/>
              <a:t>ribo</a:t>
            </a:r>
            <a:r>
              <a:rPr lang="en-US" sz="2000" dirty="0"/>
              <a:t>-</a:t>
            </a:r>
            <a:r>
              <a:rPr lang="en-US" sz="2000" b="1" u="sng" dirty="0"/>
              <a:t>N</a:t>
            </a:r>
            <a:r>
              <a:rPr lang="en-US" sz="2000" dirty="0"/>
              <a:t>ucleic	</a:t>
            </a:r>
            <a:r>
              <a:rPr lang="en-US" sz="2000" b="1" u="sng" dirty="0"/>
              <a:t>A</a:t>
            </a:r>
            <a:r>
              <a:rPr lang="en-US" sz="2000" dirty="0"/>
              <a:t>cid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1800" dirty="0"/>
              <a:t>“determines the structure and function of every cell and is responsible for characteristics being 	 	  passed from parents to children”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1800" dirty="0"/>
              <a:t>DNA otherwise know as </a:t>
            </a:r>
            <a:r>
              <a:rPr lang="en-US" sz="1800" b="1" u="sng" dirty="0"/>
              <a:t>D</a:t>
            </a:r>
            <a:r>
              <a:rPr lang="en-US" sz="1800" dirty="0"/>
              <a:t>ivine </a:t>
            </a:r>
            <a:r>
              <a:rPr lang="en-US" sz="1800" b="1" u="sng" dirty="0"/>
              <a:t>N</a:t>
            </a:r>
            <a:r>
              <a:rPr lang="en-US" sz="1800" dirty="0"/>
              <a:t>ature of </a:t>
            </a:r>
            <a:r>
              <a:rPr lang="en-US" sz="1800" b="1" u="sng" dirty="0"/>
              <a:t>A</a:t>
            </a:r>
            <a:r>
              <a:rPr lang="en-US" sz="1800" dirty="0"/>
              <a:t>bba Father	Source: Ps Mei Chin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400" dirty="0"/>
              <a:t>Life is written in just four letters A – T and G – C</a:t>
            </a:r>
          </a:p>
          <a:p>
            <a:pPr marL="0" indent="0">
              <a:buNone/>
            </a:pPr>
            <a:r>
              <a:rPr lang="en-US" sz="1800" dirty="0"/>
              <a:t>	A – Adenine	paired to		T – Thymine</a:t>
            </a:r>
          </a:p>
          <a:p>
            <a:pPr marL="0" indent="0">
              <a:buNone/>
            </a:pPr>
            <a:r>
              <a:rPr lang="en-US" sz="1800" dirty="0"/>
              <a:t>	G – Guanine	paired to		C – Cytosine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400" dirty="0"/>
              <a:t>The long sequences of the 4 letters (DNA) form words of instructions or genetic codes</a:t>
            </a:r>
          </a:p>
        </p:txBody>
      </p:sp>
    </p:spTree>
    <p:extLst>
      <p:ext uri="{BB962C8B-B14F-4D97-AF65-F5344CB8AC3E}">
        <p14:creationId xmlns:p14="http://schemas.microsoft.com/office/powerpoint/2010/main" val="15263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DNA looks Like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Our DNA is described in long sequences of pairs of A-T and G-C formed in a double helix shape (twisted ladder shape)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DNA communicates the building instructions of cells and living tissues and their correct functions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617" y="1825625"/>
            <a:ext cx="6809232" cy="234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2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" y="344046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725" y="1669609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Layman’s Explanation</a:t>
            </a:r>
          </a:p>
          <a:p>
            <a:pPr marL="457200" lvl="1" indent="0">
              <a:buNone/>
            </a:pPr>
            <a:r>
              <a:rPr lang="en-US" dirty="0"/>
              <a:t>	DNA = Recipe or Blueprint for Living Things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433" y="2606235"/>
            <a:ext cx="6468533" cy="390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8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DNA points to God</a:t>
            </a: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DNA in every cell is like a computer program.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 computer program is made up of 1s and 0s (known as binary codes). It may look like this -1010011010001101… and the sequence makes the computer work properly.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/>
              <a:t>DNA</a:t>
            </a:r>
            <a:r>
              <a:rPr lang="en-US" sz="2000" dirty="0"/>
              <a:t> in our cell is made up of </a:t>
            </a:r>
            <a:r>
              <a:rPr lang="en-US" sz="2000" b="1" dirty="0"/>
              <a:t>4 chemicals abbreviated by letters A,T,G and C</a:t>
            </a:r>
            <a:r>
              <a:rPr lang="en-US" sz="2000" dirty="0"/>
              <a:t>. Like a computer program, the arrangement of these letters like CGTGTGACTCGCTCCGAT… instruct the cell action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Amazingly all this </a:t>
            </a:r>
            <a:r>
              <a:rPr lang="en-US" sz="2000" b="1" dirty="0"/>
              <a:t>written within the tiny space (6 micron) </a:t>
            </a:r>
            <a:r>
              <a:rPr lang="en-US" sz="2000" dirty="0"/>
              <a:t>in every cell. This code is </a:t>
            </a:r>
            <a:r>
              <a:rPr lang="en-US" sz="2000" b="1" dirty="0"/>
              <a:t>&gt;3 billion letters long!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 man has approximately </a:t>
            </a:r>
            <a:r>
              <a:rPr lang="en-US" sz="2000" b="1" dirty="0"/>
              <a:t>100,000,000,000,000 (100 trillion) cells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Computer programs </a:t>
            </a:r>
            <a:r>
              <a:rPr lang="en-US" sz="2000" b="1" dirty="0"/>
              <a:t>are created</a:t>
            </a:r>
            <a:r>
              <a:rPr lang="en-US" sz="2000" dirty="0"/>
              <a:t> by programmers. Logic has been put in them by programmers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u="sng" dirty="0"/>
              <a:t>DNA points to Creator God because there is intelligence in the codes</a:t>
            </a:r>
          </a:p>
        </p:txBody>
      </p:sp>
    </p:spTree>
    <p:extLst>
      <p:ext uri="{BB962C8B-B14F-4D97-AF65-F5344CB8AC3E}">
        <p14:creationId xmlns:p14="http://schemas.microsoft.com/office/powerpoint/2010/main" val="386824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6334"/>
            <a:ext cx="10515600" cy="5032375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Interesting scientific details about our DNA</a:t>
            </a:r>
            <a:endParaRPr lang="en-US" sz="18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Each DNA is about </a:t>
            </a:r>
            <a:r>
              <a:rPr lang="en-US" sz="1800" b="1" i="1" dirty="0"/>
              <a:t>1.8m long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Fits within a cell nucleus averaging </a:t>
            </a:r>
            <a:r>
              <a:rPr lang="en-US" sz="1800" b="1" i="1" dirty="0"/>
              <a:t>6 micron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Our DNA is </a:t>
            </a:r>
            <a:r>
              <a:rPr lang="en-US" sz="1800" b="1" i="1" dirty="0"/>
              <a:t>99.9% identical</a:t>
            </a:r>
            <a:r>
              <a:rPr lang="en-US" sz="1800" dirty="0"/>
              <a:t>, the 0.1% defines all our physical attribute differences, </a:t>
            </a:r>
            <a:r>
              <a:rPr lang="en-US" sz="1800" dirty="0" err="1"/>
              <a:t>eg</a:t>
            </a:r>
            <a:r>
              <a:rPr lang="en-US" sz="1800" dirty="0"/>
              <a:t>. eye, hair, skin color …</a:t>
            </a:r>
            <a:r>
              <a:rPr lang="en-US" sz="1800" dirty="0" err="1"/>
              <a:t>etc</a:t>
            </a:r>
            <a:endParaRPr lang="en-US" sz="18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Join all our DNA together, the </a:t>
            </a:r>
            <a:r>
              <a:rPr lang="en-US" sz="1800" b="1" i="1" dirty="0"/>
              <a:t>total length is approximately 600 times the distance between Sun and Earth!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600" b="1" i="1" dirty="0"/>
          </a:p>
          <a:p>
            <a:pPr lvl="1"/>
            <a:r>
              <a:rPr lang="en-US" dirty="0"/>
              <a:t>Why am I talking about all these?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Following from last week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The God having created the Universe and everything in it, said “It was good”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The same God after making man, said “It was VERY GOOD!”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b="1" u="sng" dirty="0"/>
              <a:t>Every person is Special and Precious to God</a:t>
            </a:r>
            <a:r>
              <a:rPr lang="en-US" sz="1800" dirty="0"/>
              <a:t> for we are fearfully and wonderfully made.	 Ps 139:14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Nobody should feel inferior or unloved and unwanted! It’s devil’s lies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We are all brothers and sisters!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591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000" dirty="0"/>
              <a:t>Man was created in God’s image with great potential</a:t>
            </a:r>
          </a:p>
          <a:p>
            <a:pPr lvl="1"/>
            <a:r>
              <a:rPr lang="en-US" sz="2000" dirty="0"/>
              <a:t>Notwithstanding Man’s potential, under wrong influence, devastation resulted	Rom 5:12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Through </a:t>
            </a:r>
            <a:r>
              <a:rPr lang="en-US" sz="1600" u="sng" dirty="0"/>
              <a:t>one man</a:t>
            </a:r>
            <a:r>
              <a:rPr lang="en-US" sz="1600" dirty="0"/>
              <a:t>, sin entered the world	“Therefore, just as </a:t>
            </a:r>
            <a:r>
              <a:rPr lang="en-US" sz="1600" b="1" dirty="0"/>
              <a:t>through one man</a:t>
            </a:r>
            <a:r>
              <a:rPr lang="en-US" sz="1600" dirty="0"/>
              <a:t>, </a:t>
            </a:r>
            <a:r>
              <a:rPr lang="en-US" sz="1600" b="1" dirty="0"/>
              <a:t>sin entered the world</a:t>
            </a:r>
            <a:r>
              <a:rPr lang="en-US" sz="1600" dirty="0"/>
              <a:t>,”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Death through sin			“and </a:t>
            </a:r>
            <a:r>
              <a:rPr lang="en-US" sz="1600" b="1" dirty="0"/>
              <a:t>death through sin</a:t>
            </a:r>
            <a:r>
              <a:rPr lang="en-US" sz="1600" dirty="0"/>
              <a:t>,”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Death spread to all man		“and thus </a:t>
            </a:r>
            <a:r>
              <a:rPr lang="en-US" sz="1600" b="1" dirty="0"/>
              <a:t>death spread to all man</a:t>
            </a:r>
            <a:r>
              <a:rPr lang="en-US" sz="1600" dirty="0"/>
              <a:t>, because all sinned-”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Satan abused man’s potential for his agenda through the one man’s (Adam’s) disobedience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Started with the eyes!		Gen 3:6 “So when the woman saw…..was good…”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  <a:p>
            <a:pPr lvl="1"/>
            <a:r>
              <a:rPr lang="en-US" sz="2000" dirty="0"/>
              <a:t>One Man – Jesus, in God’s hands changed our destiny		Rom 5:18,19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One Man’s (Jesus) righteous act	v18 “…one Man’s righteous act the </a:t>
            </a:r>
            <a:r>
              <a:rPr lang="en-US" sz="1600" b="1" dirty="0"/>
              <a:t>free gift came to all men</a:t>
            </a:r>
            <a:r>
              <a:rPr lang="en-US" sz="1600" dirty="0"/>
              <a:t>,…”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One Man’s (Jesus) obedience 		v19 “one Man’s obedience </a:t>
            </a:r>
            <a:r>
              <a:rPr lang="en-US" sz="1600" b="1" dirty="0"/>
              <a:t>many will be made righteous</a:t>
            </a:r>
            <a:r>
              <a:rPr lang="en-US" sz="1600" dirty="0"/>
              <a:t>.”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  <a:p>
            <a:pPr lvl="1"/>
            <a:r>
              <a:rPr lang="en-US" sz="2000" dirty="0"/>
              <a:t>Man’s redeemed potential – Reign in Life through Jesus Christ	Rom 5:17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The “Much More” Love of God	“….</a:t>
            </a:r>
            <a:r>
              <a:rPr lang="en-US" sz="1600" b="1" dirty="0"/>
              <a:t>much more those who receive </a:t>
            </a:r>
            <a:r>
              <a:rPr lang="en-US" sz="1600" dirty="0"/>
              <a:t>the abundance of grace and the 				gift of righteousness”	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Reign in Life			“</a:t>
            </a:r>
            <a:r>
              <a:rPr lang="en-US" sz="1600" b="1" dirty="0"/>
              <a:t>will reign in life</a:t>
            </a:r>
            <a:r>
              <a:rPr lang="en-US" sz="1600" dirty="0"/>
              <a:t> through the One, Jesus Christ” 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  <a:p>
            <a:pPr lvl="1"/>
            <a:endParaRPr lang="en-US" sz="2000" dirty="0"/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634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Recap: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Man was created in God’s image with great potential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Man’s potential can be for good or evil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Man’s redeemed potential is to Reign in Life through Jesus Christ</a:t>
            </a:r>
          </a:p>
          <a:p>
            <a:pPr lvl="1"/>
            <a:endParaRPr lang="en-US" sz="1600" dirty="0"/>
          </a:p>
          <a:p>
            <a:pPr lvl="1"/>
            <a:r>
              <a:rPr lang="en-US" sz="2000" dirty="0"/>
              <a:t>For God to use for His Glory when consecrated to Him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18191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Wonders of God’s Creation</a:t>
            </a:r>
            <a:br>
              <a:rPr lang="en-US" sz="3200" dirty="0"/>
            </a:br>
            <a:r>
              <a:rPr lang="en-US" sz="2800" dirty="0"/>
              <a:t>Man, the Wonder of God’s Creation</a:t>
            </a:r>
            <a:endParaRPr lang="en-AU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/>
              <a:t>Brings me to this last slide on Mother’s Day:</a:t>
            </a:r>
          </a:p>
          <a:p>
            <a:pPr lvl="1"/>
            <a:r>
              <a:rPr lang="en-US" sz="2000" dirty="0"/>
              <a:t>The important role of mothers in their children’s upbringing to realize their potential</a:t>
            </a:r>
          </a:p>
          <a:p>
            <a:pPr lvl="1"/>
            <a:r>
              <a:rPr lang="en-US" sz="2000" dirty="0"/>
              <a:t>Watch what your children see – the eye is the lamp of the body! </a:t>
            </a:r>
          </a:p>
          <a:p>
            <a:pPr lvl="1"/>
            <a:r>
              <a:rPr lang="en-US" sz="2000" dirty="0"/>
              <a:t>That potential can be undermined through lack of control over the eyes (supervision?)</a:t>
            </a:r>
          </a:p>
          <a:p>
            <a:pPr lvl="1"/>
            <a:r>
              <a:rPr lang="en-US" sz="2000" dirty="0"/>
              <a:t>Our redeemed potential is waiting to be </a:t>
            </a:r>
            <a:r>
              <a:rPr lang="en-US" sz="2000" b="1" dirty="0"/>
              <a:t>fully </a:t>
            </a:r>
            <a:r>
              <a:rPr lang="en-US" sz="2000" dirty="0"/>
              <a:t>realized individually continually</a:t>
            </a:r>
          </a:p>
          <a:p>
            <a:pPr lvl="1"/>
            <a:r>
              <a:rPr lang="en-US" sz="2000" b="1" dirty="0"/>
              <a:t>Only in God’s hand </a:t>
            </a:r>
            <a:r>
              <a:rPr lang="en-US" sz="2000" dirty="0"/>
              <a:t>when our lives are presented to Him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Proverbs 31:31 “Give her the fruit of her hands, and let her own works praise her in the gates”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 algn="ctr">
              <a:buNone/>
            </a:pPr>
            <a:r>
              <a:rPr lang="en-US" sz="3600" b="1" i="1" dirty="0"/>
              <a:t>HAPPY MOTHER’S DAY!!!!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795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806</Words>
  <Application>Microsoft Office PowerPoint</Application>
  <PresentationFormat>Widescreen</PresentationFormat>
  <Paragraphs>158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Wingdings</vt:lpstr>
      <vt:lpstr>Office Theme</vt:lpstr>
      <vt:lpstr>Wonders of God’s Creation</vt:lpstr>
      <vt:lpstr>Wonders of God’s Creation April May Reflect (ions)</vt:lpstr>
      <vt:lpstr>Wonders of God’s Creation April May Reflect (ions)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  <vt:lpstr>Wonders of God’s Creation Man, the Wonder of God’s Creation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Wonders of God’s Creation</dc:title>
  <dc:creator>Puay Choo Ong</dc:creator>
  <cp:lastModifiedBy>Evangel</cp:lastModifiedBy>
  <cp:revision>57</cp:revision>
  <dcterms:created xsi:type="dcterms:W3CDTF">2018-05-09T03:57:09Z</dcterms:created>
  <dcterms:modified xsi:type="dcterms:W3CDTF">2018-05-13T02:39:54Z</dcterms:modified>
</cp:coreProperties>
</file>